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02" r:id="rId2"/>
    <p:sldMasterId id="2147483714" r:id="rId3"/>
    <p:sldMasterId id="2147483729" r:id="rId4"/>
  </p:sldMasterIdLst>
  <p:notesMasterIdLst>
    <p:notesMasterId r:id="rId22"/>
  </p:notesMasterIdLst>
  <p:sldIdLst>
    <p:sldId id="256" r:id="rId5"/>
    <p:sldId id="267" r:id="rId6"/>
    <p:sldId id="263" r:id="rId7"/>
    <p:sldId id="261" r:id="rId8"/>
    <p:sldId id="265" r:id="rId9"/>
    <p:sldId id="266" r:id="rId10"/>
    <p:sldId id="272" r:id="rId11"/>
    <p:sldId id="262" r:id="rId12"/>
    <p:sldId id="273" r:id="rId13"/>
    <p:sldId id="269" r:id="rId14"/>
    <p:sldId id="270" r:id="rId15"/>
    <p:sldId id="274" r:id="rId16"/>
    <p:sldId id="258" r:id="rId17"/>
    <p:sldId id="268" r:id="rId18"/>
    <p:sldId id="259" r:id="rId19"/>
    <p:sldId id="260" r:id="rId20"/>
    <p:sldId id="25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1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F7BC7-512B-784A-9ECE-C844873F8645}" type="datetimeFigureOut">
              <a:rPr lang="en-US" smtClean="0"/>
              <a:t>12/4/14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18CB0-914D-6E42-9330-7DDE7136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8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0025" y="0"/>
            <a:ext cx="2003425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0"/>
            <a:ext cx="5857875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5500" y="1752600"/>
            <a:ext cx="3917950" cy="2052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5500" y="3957638"/>
            <a:ext cx="3917950" cy="2052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4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752600"/>
            <a:ext cx="3917950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F514C-1AF1-0144-B837-514D7FD5C80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191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5500" y="1752600"/>
            <a:ext cx="3917950" cy="2052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5500" y="3957638"/>
            <a:ext cx="3917950" cy="2052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1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93C42-5C26-2D42-94F0-8D1F6D53BE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25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E2167-6A97-BC47-B419-233EE8F972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7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C74C8-7851-8848-A173-7737457564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5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ABCE4-E1EF-B54F-B04D-55F22FA8A0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21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85E0A-1B99-E641-BCB2-832EFC24B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48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16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E546A-2067-A94C-B44F-F58C41CE27B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23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CAFD2-2DFD-4443-B009-7526C9D34B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11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41E69-17C5-AD4C-90D8-A49D71979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27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40379-6283-DE45-8411-9A909808F6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377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D5C21-3000-544C-BC8E-A6E8C8AA64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10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90600"/>
            <a:ext cx="2057400" cy="5135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6019800" cy="513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1931F-BBCB-2E4A-89E0-BB9FC9F87A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7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93C42-5C26-2D42-94F0-8D1F6D53BE2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055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E2167-6A97-BC47-B419-233EE8F9724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16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C74C8-7851-8848-A173-77374575645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118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752600"/>
            <a:ext cx="3917950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ABCE4-E1EF-B54F-B04D-55F22FA8A01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03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18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85E0A-1B99-E641-BCB2-832EFC24B02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30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E546A-2067-A94C-B44F-F58C41CE27B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391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CAFD2-2DFD-4443-B009-7526C9D34B0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06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41E69-17C5-AD4C-90D8-A49D719794B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759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40379-6283-DE45-8411-9A909808F62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85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D5C21-3000-544C-BC8E-A6E8C8AA645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87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0025" y="0"/>
            <a:ext cx="2003425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0"/>
            <a:ext cx="5857875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1931F-BBCB-2E4A-89E0-BB9FC9F87AD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63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5500" y="1752600"/>
            <a:ext cx="3917950" cy="2052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5500" y="3957638"/>
            <a:ext cx="3917950" cy="2052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225BE-8536-B044-8CA1-F9CBDC2594D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643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752600"/>
            <a:ext cx="3917950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225BE-8536-B044-8CA1-F9CBDC2594D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191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7986713" cy="1285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5500" y="1752600"/>
            <a:ext cx="3917950" cy="2052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5500" y="3957638"/>
            <a:ext cx="3917950" cy="2052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225BE-8536-B044-8CA1-F9CBDC2594D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16362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752600"/>
            <a:ext cx="3917950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371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93C42-5C26-2D42-94F0-8D1F6D53BE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25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E2167-6A97-BC47-B419-233EE8F972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724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C74C8-7851-8848-A173-7737457564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50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ABCE4-E1EF-B54F-B04D-55F22FA8A0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215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85E0A-1B99-E641-BCB2-832EFC24B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48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E546A-2067-A94C-B44F-F58C41CE27B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232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CAFD2-2DFD-4443-B009-7526C9D34B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11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41E69-17C5-AD4C-90D8-A49D71979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27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40379-6283-DE45-8411-9A909808F6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377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D5C21-3000-544C-BC8E-A6E8C8AA64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306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90600"/>
            <a:ext cx="2057400" cy="5135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6019800" cy="513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1931F-BBCB-2E4A-89E0-BB9FC9F87A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7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3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0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5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0"/>
            <a:ext cx="7986713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7986712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8" name="AutoShape 3"/>
          <p:cNvSpPr>
            <a:spLocks noChangeArrowheads="1"/>
          </p:cNvSpPr>
          <p:nvPr/>
        </p:nvSpPr>
        <p:spPr bwMode="auto">
          <a:xfrm>
            <a:off x="539750" y="126841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1966913" cy="461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</a:defRPr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+mj-lt"/>
          <a:ea typeface="+mj-ea"/>
          <a:cs typeface="MS PGothic" charset="0"/>
        </a:defRPr>
      </a:lvl1pPr>
      <a:lvl2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2pPr>
      <a:lvl3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3pPr>
      <a:lvl4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4pPr>
      <a:lvl5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5pPr>
      <a:lvl6pPr marL="4572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6pPr>
      <a:lvl7pPr marL="9144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7pPr>
      <a:lvl8pPr marL="13716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8pPr>
      <a:lvl9pPr marL="18288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9pPr>
    </p:titleStyle>
    <p:bodyStyle>
      <a:lvl1pPr marL="457200" indent="-457200" algn="l" defTabSz="449263" rtl="0" eaLnBrk="1" fontAlgn="base" hangingPunct="1">
        <a:lnSpc>
          <a:spcPct val="105000"/>
        </a:lnSpc>
        <a:spcBef>
          <a:spcPts val="7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"/>
        <a:defRPr sz="3000">
          <a:solidFill>
            <a:srgbClr val="000000"/>
          </a:solidFill>
          <a:latin typeface="+mn-lt"/>
          <a:ea typeface="+mn-ea"/>
          <a:cs typeface="MS PGothic" charset="0"/>
        </a:defRPr>
      </a:lvl1pPr>
      <a:lvl2pPr marL="893763" indent="-428625" algn="l" defTabSz="449263" rtl="0" eaLnBrk="1" fontAlgn="base" hangingPunct="1">
        <a:lnSpc>
          <a:spcPct val="105000"/>
        </a:lnSpc>
        <a:spcBef>
          <a:spcPts val="6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600">
          <a:solidFill>
            <a:srgbClr val="000000"/>
          </a:solidFill>
          <a:latin typeface="+mn-lt"/>
          <a:ea typeface="+mn-ea"/>
          <a:cs typeface="MS PGothic" charset="0"/>
        </a:defRPr>
      </a:lvl2pPr>
      <a:lvl3pPr marL="1290638" indent="-387350" algn="l" defTabSz="449263" rtl="0" eaLnBrk="1" fontAlgn="base" hangingPunct="1">
        <a:lnSpc>
          <a:spcPct val="105000"/>
        </a:lnSpc>
        <a:spcBef>
          <a:spcPts val="575"/>
        </a:spcBef>
        <a:spcAft>
          <a:spcPct val="0"/>
        </a:spcAft>
        <a:buClr>
          <a:srgbClr val="CC0000"/>
        </a:buClr>
        <a:buSzPct val="60000"/>
        <a:buFont typeface="Wingdings" charset="0"/>
        <a:buChar char=""/>
        <a:defRPr sz="2300">
          <a:solidFill>
            <a:srgbClr val="000000"/>
          </a:solidFill>
          <a:latin typeface="+mn-lt"/>
          <a:ea typeface="+mn-ea"/>
          <a:cs typeface="MS PGothic" charset="0"/>
        </a:defRPr>
      </a:lvl3pPr>
      <a:lvl4pPr marL="1679575" indent="-387350" algn="l" defTabSz="449263" rtl="0" eaLnBrk="1" fontAlgn="base" hangingPunct="1">
        <a:lnSpc>
          <a:spcPct val="105000"/>
        </a:lnSpc>
        <a:spcBef>
          <a:spcPts val="50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4pPr>
      <a:lvl5pPr marL="20796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charset="0"/>
        <a:buChar char="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5pPr>
      <a:lvl6pPr marL="25368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6pPr>
      <a:lvl7pPr marL="29940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7pPr>
      <a:lvl8pPr marL="34512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8pPr>
      <a:lvl9pPr marL="39084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0600"/>
            <a:ext cx="77581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07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13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07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fld id="{515225BE-8536-B044-8CA1-F9CBDC2594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6390" name="AutoShape 5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+mj-lt"/>
          <a:ea typeface="+mj-ea"/>
          <a:cs typeface="MS PGothic" charset="0"/>
        </a:defRPr>
      </a:lvl1pPr>
      <a:lvl2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2pPr>
      <a:lvl3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3pPr>
      <a:lvl4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4pPr>
      <a:lvl5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5pPr>
      <a:lvl6pPr marL="4572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6pPr>
      <a:lvl7pPr marL="9144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7pPr>
      <a:lvl8pPr marL="13716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8pPr>
      <a:lvl9pPr marL="18288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9pPr>
    </p:titleStyle>
    <p:bodyStyle>
      <a:lvl1pPr marL="457200" indent="-457200" algn="l" defTabSz="449263" rtl="0" eaLnBrk="1" fontAlgn="base" hangingPunct="1">
        <a:lnSpc>
          <a:spcPct val="105000"/>
        </a:lnSpc>
        <a:spcBef>
          <a:spcPts val="7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"/>
        <a:defRPr sz="3000">
          <a:solidFill>
            <a:srgbClr val="000000"/>
          </a:solidFill>
          <a:latin typeface="+mn-lt"/>
          <a:ea typeface="+mn-ea"/>
          <a:cs typeface="MS PGothic" charset="0"/>
        </a:defRPr>
      </a:lvl1pPr>
      <a:lvl2pPr marL="893763" indent="-428625" algn="l" defTabSz="449263" rtl="0" eaLnBrk="1" fontAlgn="base" hangingPunct="1">
        <a:lnSpc>
          <a:spcPct val="105000"/>
        </a:lnSpc>
        <a:spcBef>
          <a:spcPts val="6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600">
          <a:solidFill>
            <a:srgbClr val="000000"/>
          </a:solidFill>
          <a:latin typeface="+mn-lt"/>
          <a:ea typeface="+mn-ea"/>
          <a:cs typeface="MS PGothic" charset="0"/>
        </a:defRPr>
      </a:lvl2pPr>
      <a:lvl3pPr marL="1290638" indent="-387350" algn="l" defTabSz="449263" rtl="0" eaLnBrk="1" fontAlgn="base" hangingPunct="1">
        <a:lnSpc>
          <a:spcPct val="105000"/>
        </a:lnSpc>
        <a:spcBef>
          <a:spcPts val="575"/>
        </a:spcBef>
        <a:spcAft>
          <a:spcPct val="0"/>
        </a:spcAft>
        <a:buClr>
          <a:srgbClr val="CC0000"/>
        </a:buClr>
        <a:buSzPct val="60000"/>
        <a:buFont typeface="Wingdings" charset="0"/>
        <a:buChar char=""/>
        <a:defRPr sz="2300">
          <a:solidFill>
            <a:srgbClr val="000000"/>
          </a:solidFill>
          <a:latin typeface="+mn-lt"/>
          <a:ea typeface="+mn-ea"/>
          <a:cs typeface="MS PGothic" charset="0"/>
        </a:defRPr>
      </a:lvl3pPr>
      <a:lvl4pPr marL="1679575" indent="-387350" algn="l" defTabSz="449263" rtl="0" eaLnBrk="1" fontAlgn="base" hangingPunct="1">
        <a:lnSpc>
          <a:spcPct val="105000"/>
        </a:lnSpc>
        <a:spcBef>
          <a:spcPts val="50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4pPr>
      <a:lvl5pPr marL="20796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charset="0"/>
        <a:buChar char="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5pPr>
      <a:lvl6pPr marL="25368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6pPr>
      <a:lvl7pPr marL="29940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7pPr>
      <a:lvl8pPr marL="34512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8pPr>
      <a:lvl9pPr marL="39084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0"/>
            <a:ext cx="7986713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7986712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8" name="AutoShape 3"/>
          <p:cNvSpPr>
            <a:spLocks noChangeArrowheads="1"/>
          </p:cNvSpPr>
          <p:nvPr/>
        </p:nvSpPr>
        <p:spPr bwMode="auto">
          <a:xfrm>
            <a:off x="539750" y="126841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1966913" cy="461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</a:defRPr>
            </a:lvl1pPr>
          </a:lstStyle>
          <a:p>
            <a:fld id="{9E7284F4-9CF7-7243-9BA5-334A513055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+mj-lt"/>
          <a:ea typeface="+mj-ea"/>
          <a:cs typeface="MS PGothic" charset="0"/>
        </a:defRPr>
      </a:lvl1pPr>
      <a:lvl2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2pPr>
      <a:lvl3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3pPr>
      <a:lvl4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4pPr>
      <a:lvl5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5pPr>
      <a:lvl6pPr marL="4572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6pPr>
      <a:lvl7pPr marL="9144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7pPr>
      <a:lvl8pPr marL="13716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8pPr>
      <a:lvl9pPr marL="18288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9pPr>
    </p:titleStyle>
    <p:bodyStyle>
      <a:lvl1pPr marL="457200" indent="-457200" algn="l" defTabSz="449263" rtl="0" eaLnBrk="1" fontAlgn="base" hangingPunct="1">
        <a:lnSpc>
          <a:spcPct val="105000"/>
        </a:lnSpc>
        <a:spcBef>
          <a:spcPts val="7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"/>
        <a:defRPr sz="3000">
          <a:solidFill>
            <a:srgbClr val="000000"/>
          </a:solidFill>
          <a:latin typeface="+mn-lt"/>
          <a:ea typeface="+mn-ea"/>
          <a:cs typeface="MS PGothic" charset="0"/>
        </a:defRPr>
      </a:lvl1pPr>
      <a:lvl2pPr marL="893763" indent="-428625" algn="l" defTabSz="449263" rtl="0" eaLnBrk="1" fontAlgn="base" hangingPunct="1">
        <a:lnSpc>
          <a:spcPct val="105000"/>
        </a:lnSpc>
        <a:spcBef>
          <a:spcPts val="6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600">
          <a:solidFill>
            <a:srgbClr val="000000"/>
          </a:solidFill>
          <a:latin typeface="+mn-lt"/>
          <a:ea typeface="+mn-ea"/>
          <a:cs typeface="MS PGothic" charset="0"/>
        </a:defRPr>
      </a:lvl2pPr>
      <a:lvl3pPr marL="1290638" indent="-387350" algn="l" defTabSz="449263" rtl="0" eaLnBrk="1" fontAlgn="base" hangingPunct="1">
        <a:lnSpc>
          <a:spcPct val="105000"/>
        </a:lnSpc>
        <a:spcBef>
          <a:spcPts val="575"/>
        </a:spcBef>
        <a:spcAft>
          <a:spcPct val="0"/>
        </a:spcAft>
        <a:buClr>
          <a:srgbClr val="CC0000"/>
        </a:buClr>
        <a:buSzPct val="60000"/>
        <a:buFont typeface="Wingdings" charset="0"/>
        <a:buChar char=""/>
        <a:defRPr sz="2300">
          <a:solidFill>
            <a:srgbClr val="000000"/>
          </a:solidFill>
          <a:latin typeface="+mn-lt"/>
          <a:ea typeface="+mn-ea"/>
          <a:cs typeface="MS PGothic" charset="0"/>
        </a:defRPr>
      </a:lvl3pPr>
      <a:lvl4pPr marL="1679575" indent="-387350" algn="l" defTabSz="449263" rtl="0" eaLnBrk="1" fontAlgn="base" hangingPunct="1">
        <a:lnSpc>
          <a:spcPct val="105000"/>
        </a:lnSpc>
        <a:spcBef>
          <a:spcPts val="50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4pPr>
      <a:lvl5pPr marL="20796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charset="0"/>
        <a:buChar char="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5pPr>
      <a:lvl6pPr marL="25368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6pPr>
      <a:lvl7pPr marL="29940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7pPr>
      <a:lvl8pPr marL="34512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8pPr>
      <a:lvl9pPr marL="39084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0600"/>
            <a:ext cx="77581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07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13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07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Verdana" charset="0"/>
              <a:buNone/>
              <a:defRPr sz="1200" smtClean="0">
                <a:solidFill>
                  <a:srgbClr val="000000"/>
                </a:solidFill>
                <a:latin typeface="Verdana" charset="0"/>
                <a:cs typeface="Lucida Sans Unicode" charset="0"/>
              </a:defRPr>
            </a:lvl1pPr>
          </a:lstStyle>
          <a:p>
            <a:pPr>
              <a:defRPr/>
            </a:pPr>
            <a:fld id="{515225BE-8536-B044-8CA1-F9CBDC2594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6390" name="AutoShape 5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+mj-lt"/>
          <a:ea typeface="+mj-ea"/>
          <a:cs typeface="MS PGothic" charset="0"/>
        </a:defRPr>
      </a:lvl1pPr>
      <a:lvl2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2pPr>
      <a:lvl3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3pPr>
      <a:lvl4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4pPr>
      <a:lvl5pPr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  <a:cs typeface="MS PGothic" charset="0"/>
        </a:defRPr>
      </a:lvl5pPr>
      <a:lvl6pPr marL="4572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6pPr>
      <a:lvl7pPr marL="9144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7pPr>
      <a:lvl8pPr marL="13716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8pPr>
      <a:lvl9pPr marL="1828800" algn="l" defTabSz="449263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3800">
          <a:solidFill>
            <a:srgbClr val="000000"/>
          </a:solidFill>
          <a:latin typeface="Verdana" pitchFamily="34" charset="0"/>
          <a:ea typeface="MS PGothic" pitchFamily="50" charset="-128"/>
        </a:defRPr>
      </a:lvl9pPr>
    </p:titleStyle>
    <p:bodyStyle>
      <a:lvl1pPr marL="457200" indent="-457200" algn="l" defTabSz="449263" rtl="0" eaLnBrk="1" fontAlgn="base" hangingPunct="1">
        <a:lnSpc>
          <a:spcPct val="105000"/>
        </a:lnSpc>
        <a:spcBef>
          <a:spcPts val="7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"/>
        <a:defRPr sz="3000">
          <a:solidFill>
            <a:srgbClr val="000000"/>
          </a:solidFill>
          <a:latin typeface="+mn-lt"/>
          <a:ea typeface="+mn-ea"/>
          <a:cs typeface="MS PGothic" charset="0"/>
        </a:defRPr>
      </a:lvl1pPr>
      <a:lvl2pPr marL="893763" indent="-428625" algn="l" defTabSz="449263" rtl="0" eaLnBrk="1" fontAlgn="base" hangingPunct="1">
        <a:lnSpc>
          <a:spcPct val="105000"/>
        </a:lnSpc>
        <a:spcBef>
          <a:spcPts val="65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600">
          <a:solidFill>
            <a:srgbClr val="000000"/>
          </a:solidFill>
          <a:latin typeface="+mn-lt"/>
          <a:ea typeface="+mn-ea"/>
          <a:cs typeface="MS PGothic" charset="0"/>
        </a:defRPr>
      </a:lvl2pPr>
      <a:lvl3pPr marL="1290638" indent="-387350" algn="l" defTabSz="449263" rtl="0" eaLnBrk="1" fontAlgn="base" hangingPunct="1">
        <a:lnSpc>
          <a:spcPct val="105000"/>
        </a:lnSpc>
        <a:spcBef>
          <a:spcPts val="575"/>
        </a:spcBef>
        <a:spcAft>
          <a:spcPct val="0"/>
        </a:spcAft>
        <a:buClr>
          <a:srgbClr val="CC0000"/>
        </a:buClr>
        <a:buSzPct val="60000"/>
        <a:buFont typeface="Wingdings" charset="0"/>
        <a:buChar char=""/>
        <a:defRPr sz="2300">
          <a:solidFill>
            <a:srgbClr val="000000"/>
          </a:solidFill>
          <a:latin typeface="+mn-lt"/>
          <a:ea typeface="+mn-ea"/>
          <a:cs typeface="MS PGothic" charset="0"/>
        </a:defRPr>
      </a:lvl3pPr>
      <a:lvl4pPr marL="1679575" indent="-387350" algn="l" defTabSz="449263" rtl="0" eaLnBrk="1" fontAlgn="base" hangingPunct="1">
        <a:lnSpc>
          <a:spcPct val="105000"/>
        </a:lnSpc>
        <a:spcBef>
          <a:spcPts val="500"/>
        </a:spcBef>
        <a:spcAft>
          <a:spcPct val="0"/>
        </a:spcAft>
        <a:buClr>
          <a:srgbClr val="CC0000"/>
        </a:buClr>
        <a:buSzPct val="65000"/>
        <a:buFont typeface="Wingdings" charset="0"/>
        <a:buChar char="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4pPr>
      <a:lvl5pPr marL="20796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charset="0"/>
        <a:buChar char=""/>
        <a:defRPr sz="2000">
          <a:solidFill>
            <a:srgbClr val="000000"/>
          </a:solidFill>
          <a:latin typeface="+mn-lt"/>
          <a:ea typeface="+mn-ea"/>
          <a:cs typeface="MS PGothic" charset="0"/>
        </a:defRPr>
      </a:lvl5pPr>
      <a:lvl6pPr marL="25368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6pPr>
      <a:lvl7pPr marL="29940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7pPr>
      <a:lvl8pPr marL="34512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8pPr>
      <a:lvl9pPr marL="3908425" indent="-393700" algn="l" defTabSz="449263" rtl="0" eaLnBrk="1" fontAlgn="base" hangingPunct="1">
        <a:lnSpc>
          <a:spcPct val="105000"/>
        </a:lnSpc>
        <a:spcBef>
          <a:spcPts val="625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wmf"/><Relationship Id="rId7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680" y="1828800"/>
            <a:ext cx="7386320" cy="1976120"/>
          </a:xfrm>
        </p:spPr>
        <p:txBody>
          <a:bodyPr/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Photon Mapping with Participating media</a:t>
            </a:r>
            <a:br>
              <a:rPr lang="en-US" sz="3200" b="1" dirty="0" smtClean="0">
                <a:latin typeface="Arial"/>
                <a:cs typeface="Arial"/>
              </a:rPr>
            </a:br>
            <a:r>
              <a:rPr lang="en-US" sz="2800" dirty="0" smtClean="0">
                <a:latin typeface="Arial"/>
                <a:cs typeface="Arial"/>
              </a:rPr>
              <a:t>(Final Presentation)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89400"/>
            <a:ext cx="6400800" cy="1203960"/>
          </a:xfrm>
        </p:spPr>
        <p:txBody>
          <a:bodyPr/>
          <a:lstStyle/>
          <a:p>
            <a:r>
              <a:rPr lang="en-US" sz="2400" u="sng" dirty="0" smtClean="0">
                <a:latin typeface="Arial"/>
                <a:cs typeface="Arial"/>
              </a:rPr>
              <a:t>Kai Chen </a:t>
            </a:r>
            <a:r>
              <a:rPr lang="en-US" sz="2400" dirty="0" smtClean="0">
                <a:latin typeface="Arial"/>
                <a:cs typeface="Arial"/>
              </a:rPr>
              <a:t>(109920838)</a:t>
            </a:r>
          </a:p>
          <a:p>
            <a:r>
              <a:rPr lang="en-US" sz="2400" dirty="0" smtClean="0">
                <a:latin typeface="Arial"/>
                <a:cs typeface="Arial"/>
              </a:rPr>
              <a:t>12-05-2014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800" y="671286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rial"/>
                <a:cs typeface="Arial"/>
              </a:rPr>
              <a:t>Computer Graphics (CSE528)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05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Photon Visualization(1)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1k_phot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4" y="1643322"/>
            <a:ext cx="3144183" cy="2395278"/>
          </a:xfrm>
          <a:prstGeom prst="rect">
            <a:avLst/>
          </a:prstGeom>
        </p:spPr>
      </p:pic>
      <p:pic>
        <p:nvPicPr>
          <p:cNvPr id="8" name="Picture 7" descr="4k_pho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47" y="1643322"/>
            <a:ext cx="3111686" cy="2395279"/>
          </a:xfrm>
          <a:prstGeom prst="rect">
            <a:avLst/>
          </a:prstGeom>
        </p:spPr>
      </p:pic>
      <p:pic>
        <p:nvPicPr>
          <p:cNvPr id="10" name="Picture 9" descr="16k_phot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4" y="4038601"/>
            <a:ext cx="3144183" cy="2537936"/>
          </a:xfrm>
          <a:prstGeom prst="rect">
            <a:avLst/>
          </a:prstGeom>
        </p:spPr>
      </p:pic>
      <p:pic>
        <p:nvPicPr>
          <p:cNvPr id="11" name="Picture 10" descr="64k_phot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47" y="4038601"/>
            <a:ext cx="3111686" cy="25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Photon Visualization(2)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5" y="1625683"/>
            <a:ext cx="3265901" cy="2449426"/>
          </a:xfrm>
          <a:prstGeom prst="rect">
            <a:avLst/>
          </a:prstGeom>
        </p:spPr>
      </p:pic>
      <p:pic>
        <p:nvPicPr>
          <p:cNvPr id="4" name="Picture 3" descr="1.6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19" y="1625683"/>
            <a:ext cx="3259523" cy="2449426"/>
          </a:xfrm>
          <a:prstGeom prst="rect">
            <a:avLst/>
          </a:prstGeom>
        </p:spPr>
      </p:pic>
      <p:pic>
        <p:nvPicPr>
          <p:cNvPr id="6" name="Picture 5" descr="6.4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18" y="4075109"/>
            <a:ext cx="3263108" cy="2452120"/>
          </a:xfrm>
          <a:prstGeom prst="rect">
            <a:avLst/>
          </a:prstGeom>
        </p:spPr>
      </p:pic>
      <p:pic>
        <p:nvPicPr>
          <p:cNvPr id="7" name="Picture 6" descr=" 25.6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26" y="4049994"/>
            <a:ext cx="3262316" cy="24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2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7513" y="1752600"/>
            <a:ext cx="5745162" cy="4257675"/>
          </a:xfrm>
        </p:spPr>
      </p:pic>
    </p:spTree>
    <p:extLst>
      <p:ext uri="{BB962C8B-B14F-4D97-AF65-F5344CB8AC3E}">
        <p14:creationId xmlns:p14="http://schemas.microsoft.com/office/powerpoint/2010/main" val="30180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Photon mapping for surface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Content Placeholder 5" descr="50thousand_500estimat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4" b="507"/>
          <a:stretch/>
        </p:blipFill>
        <p:spPr>
          <a:xfrm>
            <a:off x="701208" y="1642841"/>
            <a:ext cx="3504066" cy="3161307"/>
          </a:xfr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5013325"/>
            <a:ext cx="38608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Cornell Box scene: no participating media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50,000 photons used in the photon map.   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Radiance estimate used 500 photons.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endParaRPr lang="en-US" sz="1300" dirty="0">
              <a:latin typeface="Verdana" charset="0"/>
              <a:ea typeface="MS PGothic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44652" y="5013325"/>
            <a:ext cx="40511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Cornell Box scene: no participating media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10 million photons used in the photon map.   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Radiance estimate used 20k photons.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endParaRPr lang="en-US" sz="1300" dirty="0">
              <a:latin typeface="Verdana" charset="0"/>
              <a:ea typeface="MS PGothic" charset="0"/>
            </a:endParaRPr>
          </a:p>
        </p:txBody>
      </p:sp>
      <p:pic>
        <p:nvPicPr>
          <p:cNvPr id="3" name="Picture 2" descr="10million_20k_est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52" y="1642840"/>
            <a:ext cx="3511296" cy="3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Jittering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9060" y="5891904"/>
            <a:ext cx="38608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85000"/>
              </a:lnSpc>
              <a:buFont typeface="Wingdings" charset="0"/>
              <a:buNone/>
            </a:pPr>
            <a:r>
              <a:rPr lang="en-US" sz="2000" dirty="0" smtClean="0">
                <a:latin typeface="Verdana" charset="0"/>
                <a:ea typeface="MS PGothic" charset="0"/>
              </a:rPr>
              <a:t>        Before</a:t>
            </a:r>
            <a:endParaRPr lang="en-US" sz="2000" dirty="0">
              <a:latin typeface="Verdana" charset="0"/>
              <a:ea typeface="MS PGothic" charset="0"/>
            </a:endParaRPr>
          </a:p>
        </p:txBody>
      </p:sp>
      <p:pic>
        <p:nvPicPr>
          <p:cNvPr id="6" name="Content Placeholder 5" descr="isotropic_homo_media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b="80"/>
          <a:stretch/>
        </p:blipFill>
        <p:spPr>
          <a:xfrm>
            <a:off x="2289059" y="1570063"/>
            <a:ext cx="4431681" cy="4180833"/>
          </a:xfrm>
        </p:spPr>
      </p:pic>
    </p:spTree>
    <p:extLst>
      <p:ext uri="{BB962C8B-B14F-4D97-AF65-F5344CB8AC3E}">
        <p14:creationId xmlns:p14="http://schemas.microsoft.com/office/powerpoint/2010/main" val="221385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Isotropic &amp; Anisotropic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66738" y="5013325"/>
            <a:ext cx="38608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Cornell Box scene: isotropic, homogeneous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>
                <a:latin typeface="Verdana" charset="0"/>
                <a:ea typeface="MS PGothic" charset="0"/>
              </a:rPr>
              <a:t>m</a:t>
            </a:r>
            <a:r>
              <a:rPr lang="en-US" sz="1300" dirty="0" smtClean="0">
                <a:latin typeface="Verdana" charset="0"/>
                <a:ea typeface="MS PGothic" charset="0"/>
              </a:rPr>
              <a:t>edia. 500,000 photons used in the photon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map and 500,000 photons used in volume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photon map. Radiance estimate in the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volume used </a:t>
            </a:r>
            <a:r>
              <a:rPr lang="en-US" sz="1300" dirty="0">
                <a:latin typeface="Verdana" charset="0"/>
                <a:ea typeface="MS PGothic" charset="0"/>
              </a:rPr>
              <a:t>2</a:t>
            </a:r>
            <a:r>
              <a:rPr lang="en-US" sz="1300" dirty="0" smtClean="0">
                <a:latin typeface="Verdana" charset="0"/>
                <a:ea typeface="MS PGothic" charset="0"/>
              </a:rPr>
              <a:t>00 photons.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endParaRPr lang="en-US" sz="1300" dirty="0">
              <a:latin typeface="Verdana" charset="0"/>
              <a:ea typeface="MS PGothic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44652" y="5013325"/>
            <a:ext cx="40511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Cornell Box scene: anisotropic, homogeneous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Media. It is modeled with </a:t>
            </a:r>
            <a:r>
              <a:rPr lang="en-US" sz="1300" dirty="0" err="1" smtClean="0">
                <a:latin typeface="Verdana" charset="0"/>
                <a:ea typeface="MS PGothic" charset="0"/>
              </a:rPr>
              <a:t>Schlick’s</a:t>
            </a:r>
            <a:r>
              <a:rPr lang="en-US" sz="1300" dirty="0" smtClean="0">
                <a:latin typeface="Verdana" charset="0"/>
                <a:ea typeface="MS PGothic" charset="0"/>
              </a:rPr>
              <a:t> scattering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Model. 500,000 </a:t>
            </a:r>
            <a:r>
              <a:rPr lang="en-US" sz="1300" dirty="0">
                <a:latin typeface="Verdana" charset="0"/>
                <a:ea typeface="MS PGothic" charset="0"/>
              </a:rPr>
              <a:t>photons used in the photon </a:t>
            </a:r>
          </a:p>
          <a:p>
            <a:pPr>
              <a:lnSpc>
                <a:spcPct val="85000"/>
              </a:lnSpc>
              <a:buNone/>
            </a:pPr>
            <a:r>
              <a:rPr lang="en-US" sz="1300" dirty="0">
                <a:latin typeface="Verdana" charset="0"/>
                <a:ea typeface="MS PGothic" charset="0"/>
              </a:rPr>
              <a:t>map and 500,000 photons used in volume </a:t>
            </a:r>
          </a:p>
          <a:p>
            <a:pPr>
              <a:lnSpc>
                <a:spcPct val="85000"/>
              </a:lnSpc>
              <a:buNone/>
            </a:pPr>
            <a:r>
              <a:rPr lang="en-US" sz="1300" dirty="0">
                <a:latin typeface="Verdana" charset="0"/>
                <a:ea typeface="MS PGothic" charset="0"/>
              </a:rPr>
              <a:t>photon map. Radiance estimate in the </a:t>
            </a:r>
            <a:r>
              <a:rPr lang="en-US" sz="1300" dirty="0" smtClean="0">
                <a:latin typeface="Verdana" charset="0"/>
                <a:ea typeface="MS PGothic" charset="0"/>
              </a:rPr>
              <a:t>volume </a:t>
            </a:r>
          </a:p>
          <a:p>
            <a:pPr>
              <a:lnSpc>
                <a:spcPct val="85000"/>
              </a:lnSpc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used </a:t>
            </a:r>
            <a:r>
              <a:rPr lang="en-US" sz="1300" dirty="0">
                <a:latin typeface="Verdana" charset="0"/>
                <a:ea typeface="MS PGothic" charset="0"/>
              </a:rPr>
              <a:t>200 photons.</a:t>
            </a:r>
          </a:p>
        </p:txBody>
      </p:sp>
      <p:pic>
        <p:nvPicPr>
          <p:cNvPr id="8" name="Picture 7" descr="jitter_added_isotropic_homo_media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" y="1559464"/>
            <a:ext cx="3569335" cy="3153410"/>
          </a:xfrm>
          <a:prstGeom prst="rect">
            <a:avLst/>
          </a:prstGeom>
        </p:spPr>
      </p:pic>
      <p:pic>
        <p:nvPicPr>
          <p:cNvPr id="11" name="Content Placeholder 10" descr="jitter_added_anisotropic_homo_media.png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308"/>
          <a:stretch/>
        </p:blipFill>
        <p:spPr>
          <a:xfrm>
            <a:off x="4800275" y="1559755"/>
            <a:ext cx="3576320" cy="3153119"/>
          </a:xfrm>
        </p:spPr>
      </p:pic>
    </p:spTree>
    <p:extLst>
      <p:ext uri="{BB962C8B-B14F-4D97-AF65-F5344CB8AC3E}">
        <p14:creationId xmlns:p14="http://schemas.microsoft.com/office/powerpoint/2010/main" val="206622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Non-homogeneous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5175" y="4998384"/>
            <a:ext cx="6798235" cy="162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200" indent="-457200" algn="l" defTabSz="449263" rtl="0" eaLnBrk="1" fontAlgn="base" hangingPunct="1">
              <a:lnSpc>
                <a:spcPct val="105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"/>
              <a:defRPr sz="3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1pPr>
            <a:lvl2pPr marL="893763" indent="-428625" algn="l" defTabSz="449263" rtl="0" eaLnBrk="1" fontAlgn="base" hangingPunct="1">
              <a:lnSpc>
                <a:spcPct val="105000"/>
              </a:lnSpc>
              <a:spcBef>
                <a:spcPts val="65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6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2pPr>
            <a:lvl3pPr marL="1290638" indent="-387350" algn="l" defTabSz="449263" rtl="0" eaLnBrk="1" fontAlgn="base" hangingPunct="1">
              <a:lnSpc>
                <a:spcPct val="105000"/>
              </a:lnSpc>
              <a:spcBef>
                <a:spcPts val="575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Wingdings" charset="0"/>
              <a:buChar char=""/>
              <a:defRPr sz="23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3pPr>
            <a:lvl4pPr marL="1679575" indent="-387350" algn="l" defTabSz="449263" rtl="0" eaLnBrk="1" fontAlgn="base" hangingPunct="1">
              <a:lnSpc>
                <a:spcPct val="105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65000"/>
              <a:buFont typeface="Wingdings" charset="0"/>
              <a:buChar char="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4pPr>
            <a:lvl5pPr marL="20796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charset="0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MS PGothic" charset="0"/>
              </a:defRPr>
            </a:lvl5pPr>
            <a:lvl6pPr marL="25368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940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512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908425" indent="-393700" algn="l" defTabSz="449263" rtl="0" eaLnBrk="1" fontAlgn="base" hangingPunct="1">
              <a:lnSpc>
                <a:spcPct val="105000"/>
              </a:lnSpc>
              <a:spcBef>
                <a:spcPts val="625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Cornell Box scene: isotropic, nonhomogeneous media. It is modeled using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err="1" smtClean="0">
                <a:latin typeface="Verdana" charset="0"/>
                <a:ea typeface="MS PGothic" charset="0"/>
              </a:rPr>
              <a:t>Perlin</a:t>
            </a:r>
            <a:r>
              <a:rPr lang="en-US" sz="1300" dirty="0" smtClean="0">
                <a:latin typeface="Verdana" charset="0"/>
                <a:ea typeface="MS PGothic" charset="0"/>
              </a:rPr>
              <a:t> noise function. 500,000 photons used in the photon map and 500,000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photons used in volume photon map. Radiance estimate in the volume used 50 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1300" dirty="0" smtClean="0">
                <a:latin typeface="Verdana" charset="0"/>
                <a:ea typeface="MS PGothic" charset="0"/>
              </a:rPr>
              <a:t>photons.</a:t>
            </a:r>
          </a:p>
          <a:p>
            <a:pPr algn="just">
              <a:lnSpc>
                <a:spcPct val="85000"/>
              </a:lnSpc>
              <a:buFont typeface="Wingdings" charset="0"/>
              <a:buNone/>
            </a:pPr>
            <a:endParaRPr lang="en-US" sz="1300" dirty="0">
              <a:latin typeface="Verdana" charset="0"/>
              <a:ea typeface="MS PGothic" charset="0"/>
            </a:endParaRPr>
          </a:p>
        </p:txBody>
      </p:sp>
      <p:pic>
        <p:nvPicPr>
          <p:cNvPr id="3" name="Picture 2" descr="jitter_added_isotropic_nonhomo_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88" y="1499498"/>
            <a:ext cx="4319511" cy="324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3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492632" y="2330823"/>
            <a:ext cx="7758113" cy="1357313"/>
          </a:xfrm>
        </p:spPr>
        <p:txBody>
          <a:bodyPr/>
          <a:lstStyle/>
          <a:p>
            <a:pPr algn="ctr" eaLnBrk="1" hangingPunct="1"/>
            <a:r>
              <a:rPr lang="en-US" sz="4400" dirty="0" smtClean="0">
                <a:latin typeface="Helvetica"/>
                <a:ea typeface="MS PGothic" charset="0"/>
                <a:cs typeface="Helvetica"/>
              </a:rPr>
              <a:t>Thank you!</a:t>
            </a:r>
            <a:endParaRPr lang="en-US" sz="4400" dirty="0">
              <a:latin typeface="Helvetica"/>
              <a:ea typeface="MS PGothic" charset="0"/>
              <a:cs typeface="Helvetica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539750" y="0"/>
            <a:ext cx="7986713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defRPr sz="3800">
                <a:solidFill>
                  <a:srgbClr val="000000"/>
                </a:solidFill>
                <a:latin typeface="+mj-lt"/>
                <a:ea typeface="+mj-ea"/>
                <a:cs typeface="MS PGothic" charset="0"/>
              </a:defRPr>
            </a:lvl1pPr>
            <a:lvl2pPr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  <a:cs typeface="MS PGothic" charset="0"/>
              </a:defRPr>
            </a:lvl2pPr>
            <a:lvl3pPr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  <a:cs typeface="MS PGothic" charset="0"/>
              </a:defRPr>
            </a:lvl3pPr>
            <a:lvl4pPr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  <a:cs typeface="MS PGothic" charset="0"/>
              </a:defRPr>
            </a:lvl4pPr>
            <a:lvl5pPr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  <a:cs typeface="MS PGothic" charset="0"/>
              </a:defRPr>
            </a:lvl5pPr>
            <a:lvl6pPr marL="457200"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</a:defRPr>
            </a:lvl6pPr>
            <a:lvl7pPr marL="914400"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</a:defRPr>
            </a:lvl7pPr>
            <a:lvl8pPr marL="1371600"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</a:defRPr>
            </a:lvl8pPr>
            <a:lvl9pPr marL="1828800" algn="l" defTabSz="449263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defRPr sz="3800">
                <a:solidFill>
                  <a:srgbClr val="000000"/>
                </a:solidFill>
                <a:latin typeface="Verdana" pitchFamily="34" charset="0"/>
                <a:ea typeface="MS PGothic" pitchFamily="50" charset="-128"/>
              </a:defRPr>
            </a:lvl9pPr>
          </a:lstStyle>
          <a:p>
            <a:r>
              <a:rPr lang="en-US" dirty="0" smtClean="0">
                <a:latin typeface="Helvetica"/>
                <a:cs typeface="Helvetica"/>
              </a:rPr>
              <a:t>Q &amp; A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290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Verdana" charset="0"/>
                <a:ea typeface="MS PGothic" charset="0"/>
              </a:rPr>
              <a:t>Papers</a:t>
            </a:r>
          </a:p>
        </p:txBody>
      </p:sp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609600" y="2133600"/>
            <a:ext cx="77724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dirty="0"/>
              <a:t>Efficient Simulation of Light Transport in Scenes with Participating Media using Photon Maps</a:t>
            </a:r>
          </a:p>
          <a:p>
            <a:pPr eaLnBrk="1" hangingPunct="1"/>
            <a:r>
              <a:rPr lang="en-US" sz="1800" dirty="0"/>
              <a:t>		                     </a:t>
            </a:r>
            <a:r>
              <a:rPr lang="en-US" sz="1600" i="1" dirty="0" err="1"/>
              <a:t>Henrik</a:t>
            </a:r>
            <a:r>
              <a:rPr lang="en-US" sz="1600" i="1" dirty="0"/>
              <a:t> </a:t>
            </a:r>
            <a:r>
              <a:rPr lang="en-US" sz="1600" i="1" dirty="0" err="1"/>
              <a:t>Wann</a:t>
            </a:r>
            <a:r>
              <a:rPr lang="en-US" sz="1600" i="1" dirty="0"/>
              <a:t> Jensen, Per </a:t>
            </a:r>
            <a:r>
              <a:rPr lang="en-US" sz="1600" i="1" dirty="0" err="1"/>
              <a:t>H.Christensen</a:t>
            </a:r>
            <a:endParaRPr lang="en-US" sz="1600" i="1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425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935480"/>
            <a:ext cx="7986712" cy="425767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Background</a:t>
            </a:r>
          </a:p>
          <a:p>
            <a:r>
              <a:rPr lang="en-US" dirty="0" smtClean="0">
                <a:latin typeface="Helvetica"/>
                <a:cs typeface="Helvetica"/>
              </a:rPr>
              <a:t>Implementation</a:t>
            </a:r>
          </a:p>
          <a:p>
            <a:r>
              <a:rPr lang="en-US" dirty="0" smtClean="0">
                <a:latin typeface="Helvetica"/>
                <a:cs typeface="Helvetica"/>
              </a:rPr>
              <a:t>Results</a:t>
            </a:r>
          </a:p>
          <a:p>
            <a:r>
              <a:rPr lang="en-US" dirty="0" smtClean="0">
                <a:latin typeface="Helvetica"/>
                <a:cs typeface="Helvetica"/>
              </a:rPr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Background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Photon Mapping(two-pass algorithm)</a:t>
            </a:r>
          </a:p>
          <a:p>
            <a:pPr marL="854075" lvl="2">
              <a:buFont typeface="Wingdings" charset="2"/>
              <a:buChar char="§"/>
            </a:pPr>
            <a:r>
              <a:rPr lang="en-US" sz="2600" dirty="0">
                <a:latin typeface="Helvetica"/>
                <a:cs typeface="Helvetica"/>
              </a:rPr>
              <a:t>B</a:t>
            </a:r>
            <a:r>
              <a:rPr lang="en-US" sz="2600" dirty="0" smtClean="0">
                <a:latin typeface="Helvetica"/>
                <a:cs typeface="Helvetica"/>
              </a:rPr>
              <a:t>uilding photon maps by photon tracing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latin typeface="Helvetica"/>
                <a:cs typeface="Helvetica"/>
              </a:rPr>
              <a:t>R</a:t>
            </a:r>
            <a:r>
              <a:rPr lang="en-US" dirty="0" smtClean="0">
                <a:latin typeface="Helvetica"/>
                <a:cs typeface="Helvetica"/>
              </a:rPr>
              <a:t>endering: combine ray-tracing and estimate the radiance  based on photon map</a:t>
            </a:r>
          </a:p>
          <a:p>
            <a:r>
              <a:rPr lang="en-US" dirty="0" smtClean="0">
                <a:latin typeface="Helvetica"/>
                <a:cs typeface="Helvetica"/>
              </a:rPr>
              <a:t>Participating Media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Helvetica"/>
                <a:cs typeface="Helvetica"/>
              </a:rPr>
              <a:t>Isotropic, anisotropic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latin typeface="Helvetica"/>
                <a:cs typeface="Helvetica"/>
              </a:rPr>
              <a:t>H</a:t>
            </a:r>
            <a:r>
              <a:rPr lang="en-US" dirty="0" smtClean="0">
                <a:latin typeface="Helvetica"/>
                <a:cs typeface="Helvetica"/>
              </a:rPr>
              <a:t>omogeneous, nonhomogeneous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675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>
                <a:latin typeface="Verdana" charset="0"/>
                <a:ea typeface="MS PGothic" charset="0"/>
              </a:rPr>
              <a:t>Light Transport in Participating media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417763" y="379253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方程式" r:id="rId3" imgW="215619" imgH="177569" progId="Equation.3">
                  <p:embed/>
                </p:oleObj>
              </mc:Choice>
              <mc:Fallback>
                <p:oleObj name="方程式" r:id="rId3" imgW="215619" imgH="17756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379253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3581400" y="3733800"/>
          <a:ext cx="36036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215619" imgH="177569" progId="Equation.3">
                  <p:embed/>
                </p:oleObj>
              </mc:Choice>
              <mc:Fallback>
                <p:oleObj name="Equation" r:id="rId5" imgW="215619" imgH="17756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733800"/>
                        <a:ext cx="360363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8" name="Picture 4" descr="pic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3863"/>
            <a:ext cx="76962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Oval 5"/>
          <p:cNvSpPr>
            <a:spLocks noChangeArrowheads="1"/>
          </p:cNvSpPr>
          <p:nvPr/>
        </p:nvSpPr>
        <p:spPr bwMode="auto"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8550" name="Oval 6"/>
          <p:cNvSpPr>
            <a:spLocks noChangeArrowheads="1"/>
          </p:cNvSpPr>
          <p:nvPr/>
        </p:nvSpPr>
        <p:spPr bwMode="auto"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>
            <a:off x="3581400" y="36576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746125" y="5334000"/>
            <a:ext cx="7254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200"/>
              <a:t>Radiance L changes continuously from L(p,w) to L(q,w)</a:t>
            </a: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3352800" y="3138488"/>
            <a:ext cx="344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3733800" y="3138488"/>
            <a:ext cx="344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>
                <a:solidFill>
                  <a:srgbClr val="FF0000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91219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Verdana" charset="0"/>
                <a:ea typeface="MS PGothic" charset="0"/>
              </a:rPr>
              <a:t>Volume Rendering Equation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3657600"/>
            <a:ext cx="6705600" cy="4257675"/>
          </a:xfrm>
        </p:spPr>
        <p:txBody>
          <a:bodyPr/>
          <a:lstStyle/>
          <a:p>
            <a:r>
              <a:rPr lang="en-US" sz="2400">
                <a:latin typeface="Verdana" charset="0"/>
                <a:ea typeface="MS PGothic" charset="0"/>
              </a:rPr>
              <a:t>       – Absorption coefficient </a:t>
            </a:r>
          </a:p>
          <a:p>
            <a:r>
              <a:rPr lang="en-US" sz="2400">
                <a:latin typeface="Verdana" charset="0"/>
                <a:ea typeface="MS PGothic" charset="0"/>
              </a:rPr>
              <a:t>       – Scattering coefficient </a:t>
            </a:r>
          </a:p>
          <a:p>
            <a:r>
              <a:rPr lang="en-US" sz="2400">
                <a:latin typeface="Verdana" charset="0"/>
                <a:ea typeface="MS PGothic" charset="0"/>
              </a:rPr>
              <a:t>     – Emitted light </a:t>
            </a:r>
          </a:p>
          <a:p>
            <a:r>
              <a:rPr lang="en-US" sz="2400">
                <a:latin typeface="Verdana" charset="0"/>
                <a:ea typeface="MS PGothic" charset="0"/>
              </a:rPr>
              <a:t>     – In-scattered radiance </a:t>
            </a:r>
          </a:p>
        </p:txBody>
      </p:sp>
      <p:pic>
        <p:nvPicPr>
          <p:cNvPr id="12291" name="Picture 3" descr="v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977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6"/>
          <p:cNvSpPr txBox="1">
            <a:spLocks noChangeArrowheads="1"/>
          </p:cNvSpPr>
          <p:nvPr/>
        </p:nvSpPr>
        <p:spPr bwMode="auto">
          <a:xfrm>
            <a:off x="3657600" y="1447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emission</a:t>
            </a:r>
          </a:p>
        </p:txBody>
      </p:sp>
      <p:sp>
        <p:nvSpPr>
          <p:cNvPr id="12293" name="TextBox 7"/>
          <p:cNvSpPr txBox="1">
            <a:spLocks noChangeArrowheads="1"/>
          </p:cNvSpPr>
          <p:nvPr/>
        </p:nvSpPr>
        <p:spPr bwMode="auto">
          <a:xfrm>
            <a:off x="6019800" y="1447800"/>
            <a:ext cx="1981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in-scattering</a:t>
            </a:r>
          </a:p>
          <a:p>
            <a:pPr eaLnBrk="1" hangingPunct="1"/>
            <a:endParaRPr lang="en-US" sz="1800"/>
          </a:p>
        </p:txBody>
      </p:sp>
      <p:sp>
        <p:nvSpPr>
          <p:cNvPr id="12294" name="TextBox 8"/>
          <p:cNvSpPr txBox="1">
            <a:spLocks noChangeArrowheads="1"/>
          </p:cNvSpPr>
          <p:nvPr/>
        </p:nvSpPr>
        <p:spPr bwMode="auto">
          <a:xfrm>
            <a:off x="3581400" y="2971800"/>
            <a:ext cx="190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absorption</a:t>
            </a:r>
          </a:p>
          <a:p>
            <a:pPr eaLnBrk="1" hangingPunct="1"/>
            <a:endParaRPr lang="en-US" sz="1800"/>
          </a:p>
        </p:txBody>
      </p:sp>
      <p:sp>
        <p:nvSpPr>
          <p:cNvPr id="12295" name="TextBox 9"/>
          <p:cNvSpPr txBox="1">
            <a:spLocks noChangeArrowheads="1"/>
          </p:cNvSpPr>
          <p:nvPr/>
        </p:nvSpPr>
        <p:spPr bwMode="auto">
          <a:xfrm>
            <a:off x="6019800" y="2971800"/>
            <a:ext cx="2286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out-scattering</a:t>
            </a:r>
          </a:p>
          <a:p>
            <a:pPr eaLnBrk="1" hangingPunct="1"/>
            <a:endParaRPr lang="en-US" sz="1800"/>
          </a:p>
        </p:txBody>
      </p:sp>
      <p:graphicFrame>
        <p:nvGraphicFramePr>
          <p:cNvPr id="12296" name="Object 10"/>
          <p:cNvGraphicFramePr>
            <a:graphicFrameLocks noChangeAspect="1"/>
          </p:cNvGraphicFramePr>
          <p:nvPr/>
        </p:nvGraphicFramePr>
        <p:xfrm>
          <a:off x="1371600" y="5105400"/>
          <a:ext cx="431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4" imgW="165100" imgH="215900" progId="Equation.3">
                  <p:embed/>
                </p:oleObj>
              </mc:Choice>
              <mc:Fallback>
                <p:oleObj name="Equation" r:id="rId4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105400"/>
                        <a:ext cx="4318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26"/>
          <p:cNvGraphicFramePr>
            <a:graphicFrameLocks noChangeAspect="1"/>
          </p:cNvGraphicFramePr>
          <p:nvPr/>
        </p:nvGraphicFramePr>
        <p:xfrm>
          <a:off x="1371600" y="4648200"/>
          <a:ext cx="465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6" imgW="177800" imgH="215900" progId="Equation.3">
                  <p:embed/>
                </p:oleObj>
              </mc:Choice>
              <mc:Fallback>
                <p:oleObj name="Equation" r:id="rId6" imgW="177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648200"/>
                        <a:ext cx="465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27"/>
          <p:cNvGraphicFramePr>
            <a:graphicFrameLocks noChangeAspect="1"/>
          </p:cNvGraphicFramePr>
          <p:nvPr/>
        </p:nvGraphicFramePr>
        <p:xfrm>
          <a:off x="1295400" y="3657600"/>
          <a:ext cx="8636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8" imgW="330200" imgH="203200" progId="Equation.3">
                  <p:embed/>
                </p:oleObj>
              </mc:Choice>
              <mc:Fallback>
                <p:oleObj name="Equation" r:id="rId8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57600"/>
                        <a:ext cx="8636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28"/>
          <p:cNvGraphicFramePr>
            <a:graphicFrameLocks noChangeAspect="1"/>
          </p:cNvGraphicFramePr>
          <p:nvPr/>
        </p:nvGraphicFramePr>
        <p:xfrm>
          <a:off x="1295400" y="4191000"/>
          <a:ext cx="8969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10" imgW="342900" imgH="203200" progId="Equation.3">
                  <p:embed/>
                </p:oleObj>
              </mc:Choice>
              <mc:Fallback>
                <p:oleObj name="Equation" r:id="rId10" imgW="34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89693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13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935480"/>
            <a:ext cx="7986712" cy="4257675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Background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Implementation</a:t>
            </a:r>
          </a:p>
          <a:p>
            <a:r>
              <a:rPr lang="en-US" dirty="0" smtClean="0">
                <a:latin typeface="Helvetica"/>
                <a:cs typeface="Helvetica"/>
              </a:rPr>
              <a:t>Results</a:t>
            </a:r>
          </a:p>
          <a:p>
            <a:r>
              <a:rPr lang="en-US" dirty="0" smtClean="0">
                <a:latin typeface="Helvetica"/>
                <a:cs typeface="Helvetica"/>
              </a:rPr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8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Implementation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Photon maps building using </a:t>
            </a:r>
            <a:r>
              <a:rPr lang="en-US" dirty="0" err="1">
                <a:latin typeface="Helvetica"/>
                <a:cs typeface="Helvetica"/>
              </a:rPr>
              <a:t>k</a:t>
            </a:r>
            <a:r>
              <a:rPr lang="en-US" dirty="0" err="1" smtClean="0">
                <a:latin typeface="Helvetica"/>
                <a:cs typeface="Helvetica"/>
              </a:rPr>
              <a:t>d</a:t>
            </a:r>
            <a:r>
              <a:rPr lang="en-US" dirty="0" smtClean="0">
                <a:latin typeface="Helvetica"/>
                <a:cs typeface="Helvetica"/>
              </a:rPr>
              <a:t> tree</a:t>
            </a:r>
          </a:p>
          <a:p>
            <a:r>
              <a:rPr lang="en-US" dirty="0" smtClean="0">
                <a:latin typeface="Helvetica"/>
                <a:cs typeface="Helvetica"/>
              </a:rPr>
              <a:t>Rendering with simple  ray-tracer</a:t>
            </a:r>
          </a:p>
          <a:p>
            <a:r>
              <a:rPr lang="en-US" dirty="0" smtClean="0">
                <a:latin typeface="Helvetica"/>
                <a:cs typeface="Helvetica"/>
              </a:rPr>
              <a:t>Volume Photon maps for participating media</a:t>
            </a:r>
          </a:p>
          <a:p>
            <a:r>
              <a:rPr lang="en-US" dirty="0" smtClean="0">
                <a:latin typeface="Helvetica"/>
                <a:cs typeface="Helvetica"/>
              </a:rPr>
              <a:t>Ray march for rendering participating media</a:t>
            </a:r>
          </a:p>
          <a:p>
            <a:r>
              <a:rPr lang="en-US" dirty="0" smtClean="0">
                <a:latin typeface="Helvetica"/>
                <a:cs typeface="Helvetica"/>
              </a:rPr>
              <a:t>Jittering</a:t>
            </a:r>
          </a:p>
          <a:p>
            <a:r>
              <a:rPr lang="en-US" dirty="0" smtClean="0">
                <a:latin typeface="Helvetica"/>
                <a:cs typeface="Helvetica"/>
              </a:rPr>
              <a:t>Photon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1014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935480"/>
            <a:ext cx="7986712" cy="4257675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Background</a:t>
            </a:r>
          </a:p>
          <a:p>
            <a:r>
              <a:rPr lang="en-US" dirty="0" smtClean="0">
                <a:latin typeface="Helvetica"/>
                <a:cs typeface="Helvetica"/>
              </a:rPr>
              <a:t>Implementation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Results</a:t>
            </a:r>
          </a:p>
          <a:p>
            <a:r>
              <a:rPr lang="en-US" dirty="0" smtClean="0">
                <a:latin typeface="Helvetica"/>
                <a:cs typeface="Helvetica"/>
              </a:rPr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8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hoton_map_participate_media_ppt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hoton_map_participate_media_ppt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5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PGothic" pitchFamily="50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photon_map_participate_media_ppt.thmx</Template>
  <TotalTime>396</TotalTime>
  <Words>364</Words>
  <Application>Microsoft Macintosh PowerPoint</Application>
  <PresentationFormat>On-screen Show (4:3)</PresentationFormat>
  <Paragraphs>80</Paragraphs>
  <Slides>17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photon_map_participate_media_ppt</vt:lpstr>
      <vt:lpstr>1_Default Design</vt:lpstr>
      <vt:lpstr>1_photon_map_participate_media_ppt</vt:lpstr>
      <vt:lpstr>2_Default Design</vt:lpstr>
      <vt:lpstr>方程式</vt:lpstr>
      <vt:lpstr>Equation</vt:lpstr>
      <vt:lpstr>Photon Mapping with Participating media (Final Presentation)</vt:lpstr>
      <vt:lpstr>Papers</vt:lpstr>
      <vt:lpstr>Outline</vt:lpstr>
      <vt:lpstr>Background</vt:lpstr>
      <vt:lpstr>Light Transport in Participating media</vt:lpstr>
      <vt:lpstr>Volume Rendering Equation</vt:lpstr>
      <vt:lpstr>Outline</vt:lpstr>
      <vt:lpstr>Implementation</vt:lpstr>
      <vt:lpstr>Outline</vt:lpstr>
      <vt:lpstr>Photon Visualization(1)</vt:lpstr>
      <vt:lpstr>Photon Visualization(2)</vt:lpstr>
      <vt:lpstr>PowerPoint Presentation</vt:lpstr>
      <vt:lpstr>Photon mapping for surface</vt:lpstr>
      <vt:lpstr>Jittering</vt:lpstr>
      <vt:lpstr>Isotropic &amp; Anisotropic</vt:lpstr>
      <vt:lpstr>Non-homogeneous</vt:lpstr>
      <vt:lpstr>Thank you!</vt:lpstr>
    </vt:vector>
  </TitlesOfParts>
  <Company>stony brook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Photon Mapping with Participating media</dc:title>
  <dc:creator>kai chen</dc:creator>
  <cp:lastModifiedBy>kai chen</cp:lastModifiedBy>
  <cp:revision>65</cp:revision>
  <dcterms:created xsi:type="dcterms:W3CDTF">2014-11-02T15:11:22Z</dcterms:created>
  <dcterms:modified xsi:type="dcterms:W3CDTF">2014-12-05T03:35:12Z</dcterms:modified>
</cp:coreProperties>
</file>